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Hoja_de_c_lculo_de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3200" b="1" dirty="0">
                <a:solidFill>
                  <a:schemeClr val="accent5">
                    <a:lumMod val="75000"/>
                  </a:schemeClr>
                </a:solidFill>
              </a:rPr>
              <a:t>SANCIONES A ELEMENTOS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67-4651-ABF8-7F8C6C881CD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67-4651-ABF8-7F8C6C881CD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A67-4651-ABF8-7F8C6C881CDE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Hoja1!$E$2:$E$5</c:f>
              <c:numCache>
                <c:formatCode>General</c:formatCode>
                <c:ptCount val="4"/>
                <c:pt idx="1">
                  <c:v>1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A67-4651-ABF8-7F8C6C881CDE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Hoja1!$F$2:$F$5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A67-4651-ABF8-7F8C6C881CDE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Hoja1!$G$2:$G$5</c:f>
              <c:numCache>
                <c:formatCode>General</c:formatCode>
                <c:ptCount val="4"/>
                <c:pt idx="1">
                  <c:v>1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A67-4651-ABF8-7F8C6C881CDE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Hoja1!$H$2:$H$5</c:f>
              <c:numCache>
                <c:formatCode>General</c:formatCode>
                <c:ptCount val="4"/>
                <c:pt idx="1">
                  <c:v>1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A67-4651-ABF8-7F8C6C881CDE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Hoja1!$I$2:$I$5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A67-4651-ABF8-7F8C6C881CDE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SEPTIEMBRE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Hoja1!$J$2:$J$5</c:f>
              <c:numCache>
                <c:formatCode>General</c:formatCode>
                <c:ptCount val="4"/>
                <c:pt idx="1">
                  <c:v>1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A67-4651-ABF8-7F8C6C881CDE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OCTUBRE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Hoja1!$K$2:$K$5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A67-4651-ABF8-7F8C6C881CDE}"/>
            </c:ext>
          </c:extLst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NOVIEMBRE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Hoja1!$L$2:$L$5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A67-4651-ABF8-7F8C6C881CDE}"/>
            </c:ext>
          </c:extLst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DICIEMBRE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Hoja1!$M$2:$M$5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A67-4651-ABF8-7F8C6C881CDE}"/>
            </c:ext>
          </c:extLst>
        </c:ser>
        <c:dLbls>
          <c:showVal val="1"/>
        </c:dLbls>
        <c:gapWidth val="219"/>
        <c:overlap val="-27"/>
        <c:axId val="99898496"/>
        <c:axId val="99900032"/>
      </c:barChart>
      <c:catAx>
        <c:axId val="998984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9900032"/>
        <c:crosses val="autoZero"/>
        <c:auto val="1"/>
        <c:lblAlgn val="ctr"/>
        <c:lblOffset val="100"/>
      </c:catAx>
      <c:valAx>
        <c:axId val="999000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989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ENERO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79-4324-8617-043D41DA73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FEBRERO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79-4324-8617-043D41DA73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79-4324-8617-043D41DA73C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ABRIL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Hoja1!$E$2:$E$4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79-4324-8617-043D41DA73C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MAYO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Hoja1!$F$2:$F$4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79-4324-8617-043D41DA73C6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JUNIO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Hoja1!$G$2:$G$4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779-4324-8617-043D41DA73C6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JULIO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Hoja1!$H$2:$H$4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779-4324-8617-043D41DA73C6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AGOSTO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Hoja1!$I$2:$I$4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779-4324-8617-043D41DA73C6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SEPTIEMBRE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Hoja1!$J$2:$J$4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779-4324-8617-043D41DA73C6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OCTUBRE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Hoja1!$K$2:$K$4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779-4324-8617-043D41DA73C6}"/>
            </c:ext>
          </c:extLst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NOVIEMBRE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Hoja1!$L$2:$L$4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779-4324-8617-043D41DA73C6}"/>
            </c:ext>
          </c:extLst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DICIEMBRE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Hoja1!$M$2:$M$4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779-4324-8617-043D41DA73C6}"/>
            </c:ext>
          </c:extLst>
        </c:ser>
        <c:dLbls/>
        <c:marker val="1"/>
        <c:axId val="97020160"/>
        <c:axId val="97034240"/>
      </c:lineChart>
      <c:catAx>
        <c:axId val="970201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7034240"/>
        <c:crosses val="autoZero"/>
        <c:auto val="1"/>
        <c:lblAlgn val="ctr"/>
        <c:lblOffset val="100"/>
      </c:catAx>
      <c:valAx>
        <c:axId val="9703424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702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ENERO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DB-4FDD-A8F6-AB4F8ED228F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FEBRERO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DB-4FDD-A8F6-AB4F8ED228F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DB-4FDD-A8F6-AB4F8ED228F3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ABRIL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Hoja1!$E$2:$E$4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6DB-4FDD-A8F6-AB4F8ED228F3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MAYO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Hoja1!$F$2:$F$4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6DB-4FDD-A8F6-AB4F8ED228F3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JUNIO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Hoja1!$G$2:$G$4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DB-4FDD-A8F6-AB4F8ED228F3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JULIO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Hoja1!$H$2:$H$4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DB-4FDD-A8F6-AB4F8ED228F3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AGOSTO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Hoja1!$I$2:$I$4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DB-4FDD-A8F6-AB4F8ED228F3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SEPTIEMBRE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Hoja1!$J$2:$J$4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6DB-4FDD-A8F6-AB4F8ED228F3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OCTUBRE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Hoja1!$K$2:$K$4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6DB-4FDD-A8F6-AB4F8ED228F3}"/>
            </c:ext>
          </c:extLst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NOVIEMBRE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Hoja1!$L$2:$L$4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6DB-4FDD-A8F6-AB4F8ED228F3}"/>
            </c:ext>
          </c:extLst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DICIEMBRE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Hoja1!$M$2:$M$4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6DB-4FDD-A8F6-AB4F8ED228F3}"/>
            </c:ext>
          </c:extLst>
        </c:ser>
        <c:dLbls/>
        <c:marker val="1"/>
        <c:axId val="100367360"/>
        <c:axId val="100389632"/>
      </c:lineChart>
      <c:catAx>
        <c:axId val="1003673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0389632"/>
        <c:crosses val="autoZero"/>
        <c:auto val="1"/>
        <c:lblAlgn val="ctr"/>
        <c:lblOffset val="100"/>
      </c:catAx>
      <c:valAx>
        <c:axId val="1003896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036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ENERO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E8-4EC4-96BD-7CC7F2DA64C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FEBRERO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E8-4EC4-96BD-7CC7F2DA64C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2E8-4EC4-96BD-7CC7F2DA64C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ABRIL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Hoja1!$E$2:$E$4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2E8-4EC4-96BD-7CC7F2DA64C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MAYO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Hoja1!$F$2:$F$4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E8-4EC4-96BD-7CC7F2DA64C5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JUNIO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Hoja1!$G$2:$G$4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2E8-4EC4-96BD-7CC7F2DA64C5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JULIO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Hoja1!$H$2:$H$4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2E8-4EC4-96BD-7CC7F2DA64C5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AGOSTO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Hoja1!$I$2:$I$4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2E8-4EC4-96BD-7CC7F2DA64C5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SEPTIEMBRE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Hoja1!$J$2:$J$4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2E8-4EC4-96BD-7CC7F2DA64C5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OCTUBRE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Hoja1!$K$2:$K$4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2E8-4EC4-96BD-7CC7F2DA64C5}"/>
            </c:ext>
          </c:extLst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NOVIEMBRE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Hoja1!$L$2:$L$4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2E8-4EC4-96BD-7CC7F2DA64C5}"/>
            </c:ext>
          </c:extLst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DICIEMBRE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Hoja1!$M$2:$M$4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92E8-4EC4-96BD-7CC7F2DA64C5}"/>
            </c:ext>
          </c:extLst>
        </c:ser>
        <c:dLbls/>
        <c:marker val="1"/>
        <c:axId val="100330496"/>
        <c:axId val="142824192"/>
      </c:lineChart>
      <c:catAx>
        <c:axId val="1003304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2824192"/>
        <c:crosses val="autoZero"/>
        <c:auto val="1"/>
        <c:lblAlgn val="ctr"/>
        <c:lblOffset val="100"/>
      </c:catAx>
      <c:valAx>
        <c:axId val="14282419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033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LAUDOS</a:t>
            </a:r>
            <a:r>
              <a:rPr lang="es-ES" sz="3200" b="1" baseline="0" dirty="0" smtClean="0">
                <a:solidFill>
                  <a:schemeClr val="accent5">
                    <a:lumMod val="75000"/>
                  </a:schemeClr>
                </a:solidFill>
              </a:rPr>
              <a:t> Y RESOLUCIONES EMITIDOS</a:t>
            </a:r>
            <a:endParaRPr lang="es-ES" sz="3200" b="1" dirty="0">
              <a:solidFill>
                <a:schemeClr val="accent5">
                  <a:lumMod val="75000"/>
                </a:schemeClr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1">
                  <c:v>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D4-47F6-A6DA-4046D215B10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1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D4-47F6-A6DA-4046D215B10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D4-47F6-A6DA-4046D215B10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Hoja1!$E$2:$E$5</c:f>
              <c:numCache>
                <c:formatCode>General</c:formatCode>
                <c:ptCount val="4"/>
                <c:pt idx="1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BD4-47F6-A6DA-4046D215B10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Hoja1!$F$2:$F$5</c:f>
              <c:numCache>
                <c:formatCode>General</c:formatCode>
                <c:ptCount val="4"/>
                <c:pt idx="1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BD4-47F6-A6DA-4046D215B106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Hoja1!$G$2:$G$5</c:f>
              <c:numCache>
                <c:formatCode>General</c:formatCode>
                <c:ptCount val="4"/>
                <c:pt idx="1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BD4-47F6-A6DA-4046D215B106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Hoja1!$H$2:$H$5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BD4-47F6-A6DA-4046D215B106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Hoja1!$I$2:$I$5</c:f>
              <c:numCache>
                <c:formatCode>General</c:formatCode>
                <c:ptCount val="4"/>
                <c:pt idx="1">
                  <c:v>6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BD4-47F6-A6DA-4046D215B106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SEPTIEMBRE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Hoja1!$J$2:$J$5</c:f>
              <c:numCache>
                <c:formatCode>General</c:formatCode>
                <c:ptCount val="4"/>
                <c:pt idx="1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BD4-47F6-A6DA-4046D215B106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OCTUBRE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Hoja1!$K$2:$K$5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BD4-47F6-A6DA-4046D215B106}"/>
            </c:ext>
          </c:extLst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NOVIEMBRE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Hoja1!$L$2:$L$5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BD4-47F6-A6DA-4046D215B106}"/>
            </c:ext>
          </c:extLst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DICIEMBRE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Hoja1!$M$2:$M$5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BD4-47F6-A6DA-4046D215B106}"/>
            </c:ext>
          </c:extLst>
        </c:ser>
        <c:dLbls>
          <c:showVal val="1"/>
        </c:dLbls>
        <c:gapWidth val="219"/>
        <c:overlap val="-27"/>
        <c:axId val="147311616"/>
        <c:axId val="147395328"/>
      </c:barChart>
      <c:catAx>
        <c:axId val="147311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395328"/>
        <c:crosses val="autoZero"/>
        <c:auto val="1"/>
        <c:lblAlgn val="ctr"/>
        <c:lblOffset val="100"/>
      </c:catAx>
      <c:valAx>
        <c:axId val="1473953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31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6103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3578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4427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5030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8553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5475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213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3453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8950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343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3490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46ADC-ACC3-4347-AFB5-82D253E12B46}" type="datetimeFigureOut">
              <a:rPr lang="es-ES" smtClean="0"/>
              <a:pPr/>
              <a:t>18/06/2018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500C-885A-4F86-A063-91E307BE07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1699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9932" y="1069144"/>
            <a:ext cx="9144000" cy="4614203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>LEY DE TRANSPRENCIA Y ACCESO A LA INFORMACION.</a:t>
            </a:r>
            <a:b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>ARTICULO 95 </a:t>
            </a:r>
            <a:b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S" sz="1800" b="1" dirty="0" smtClean="0"/>
              <a:t>XIX.- SANCIONES ADMINISTRATIVAS.</a:t>
            </a:r>
            <a:br>
              <a:rPr lang="es-ES" sz="1800" b="1" dirty="0" smtClean="0"/>
            </a:br>
            <a:r>
              <a:rPr lang="es-ES" sz="1800" b="1" dirty="0" smtClean="0"/>
              <a:t/>
            </a:r>
            <a:br>
              <a:rPr lang="es-ES" sz="1800" b="1" dirty="0" smtClean="0"/>
            </a:br>
            <a:r>
              <a:rPr lang="es-ES" sz="1800" b="1" dirty="0" smtClean="0"/>
              <a:t>XXXVIA.- RECOMENDACIONES EMITIDAS POR LA COMISION</a:t>
            </a:r>
            <a:br>
              <a:rPr lang="es-ES" sz="1800" b="1" dirty="0" smtClean="0"/>
            </a:br>
            <a:r>
              <a:rPr lang="es-ES" sz="1800" b="1" dirty="0" smtClean="0"/>
              <a:t>NACIONAL DE DERECHOS HUMANOS.</a:t>
            </a:r>
            <a:br>
              <a:rPr lang="es-ES" sz="1800" b="1" dirty="0" smtClean="0"/>
            </a:br>
            <a:r>
              <a:rPr lang="es-ES" sz="1800" b="1" dirty="0" smtClean="0"/>
              <a:t/>
            </a:r>
            <a:br>
              <a:rPr lang="es-ES" sz="1800" b="1" dirty="0" smtClean="0"/>
            </a:br>
            <a:r>
              <a:rPr lang="es-ES" sz="1800" b="1" dirty="0" smtClean="0"/>
              <a:t>XXXVIB.- CASOS ESPECIALES EMITIDOS POR LA COMISION</a:t>
            </a:r>
            <a:br>
              <a:rPr lang="es-ES" sz="1800" b="1" dirty="0" smtClean="0"/>
            </a:br>
            <a:r>
              <a:rPr lang="es-ES" sz="1800" b="1" dirty="0" smtClean="0"/>
              <a:t> NACIONAL DE DERECHOS HUMANOS U OTROS ORGANISMOS.</a:t>
            </a:r>
            <a:br>
              <a:rPr lang="es-ES" sz="1800" b="1" dirty="0" smtClean="0"/>
            </a:br>
            <a:r>
              <a:rPr lang="es-ES" sz="1800" b="1" dirty="0" smtClean="0"/>
              <a:t/>
            </a:r>
            <a:br>
              <a:rPr lang="es-ES" sz="1800" b="1" dirty="0" smtClean="0"/>
            </a:br>
            <a:r>
              <a:rPr lang="es-ES" sz="1800" b="1" dirty="0" smtClean="0"/>
              <a:t>XXXVIC.- RECOMENDACIONES EMITIDAS POR ORGANISMOS INTERNACIONALES.</a:t>
            </a:r>
            <a:br>
              <a:rPr lang="es-ES" sz="1800" b="1" dirty="0" smtClean="0"/>
            </a:br>
            <a:r>
              <a:rPr lang="es-ES" sz="1800" b="1" dirty="0" smtClean="0"/>
              <a:t/>
            </a:r>
            <a:br>
              <a:rPr lang="es-ES" sz="1800" b="1" dirty="0" smtClean="0"/>
            </a:br>
            <a:r>
              <a:rPr lang="es-ES" sz="1800" b="1" dirty="0" smtClean="0"/>
              <a:t>XXXVII.- LAUDOS Y RESOLUCIONES EMITIDOS</a:t>
            </a:r>
            <a:r>
              <a:rPr lang="es-ES" sz="2400" dirty="0" smtClean="0"/>
              <a:t>.</a:t>
            </a:r>
            <a:br>
              <a:rPr lang="es-ES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1600" b="1" dirty="0" smtClean="0">
                <a:solidFill>
                  <a:schemeClr val="accent5">
                    <a:lumMod val="75000"/>
                  </a:schemeClr>
                </a:solidFill>
              </a:rPr>
              <a:t>Coordinación jurídica de la SSPVT de Juárez, N.L.</a:t>
            </a:r>
            <a:br>
              <a:rPr lang="es-ES" sz="1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S" sz="1600" b="1" dirty="0" smtClean="0">
                <a:solidFill>
                  <a:schemeClr val="accent5">
                    <a:lumMod val="75000"/>
                  </a:schemeClr>
                </a:solidFill>
              </a:rPr>
              <a:t>Estadística periodo 2015-2017</a:t>
            </a:r>
            <a:endParaRPr lang="es-E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90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9877000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2769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718687113"/>
              </p:ext>
            </p:extLst>
          </p:nvPr>
        </p:nvGraphicFramePr>
        <p:xfrm>
          <a:off x="2032000" y="745588"/>
          <a:ext cx="8128000" cy="539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535311" y="281353"/>
            <a:ext cx="7624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RECOMENDACIONES EMITIDAS POR LA COMISION NACIONAL DE DERECHOS HUMANOS</a:t>
            </a:r>
            <a:endParaRPr lang="es-E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152357" y="6138333"/>
            <a:ext cx="80076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fue emitida ninguna recomendación por parte de la Comisión Nacional de Derechos Humanos, durante el periodo 2015-2017 a  esta Secretaria.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27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xmlns="" val="1038316563"/>
              </p:ext>
            </p:extLst>
          </p:nvPr>
        </p:nvGraphicFramePr>
        <p:xfrm>
          <a:off x="2032000" y="745588"/>
          <a:ext cx="8128000" cy="539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2"/>
          <p:cNvSpPr/>
          <p:nvPr/>
        </p:nvSpPr>
        <p:spPr>
          <a:xfrm>
            <a:off x="2180493" y="250094"/>
            <a:ext cx="7979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CASOS ESPECIALES EMITIDOS 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POR LA COMISION NACIONAL DE DERECHOS </a:t>
            </a: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HUMANOS U OTROS ORGANISMOS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180493" y="6138333"/>
            <a:ext cx="8342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 fue emitida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ningún caso especial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por parte de la Comisión Nacional de Derechos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Humanos u otro organismo durante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el periodo 2015-2017 a  esta Secretaria.</a:t>
            </a:r>
          </a:p>
        </p:txBody>
      </p:sp>
    </p:spTree>
    <p:extLst>
      <p:ext uri="{BB962C8B-B14F-4D97-AF65-F5344CB8AC3E}">
        <p14:creationId xmlns:p14="http://schemas.microsoft.com/office/powerpoint/2010/main" xmlns="" val="78901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xmlns="" val="811863804"/>
              </p:ext>
            </p:extLst>
          </p:nvPr>
        </p:nvGraphicFramePr>
        <p:xfrm>
          <a:off x="2032000" y="745588"/>
          <a:ext cx="8128000" cy="539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311790" y="126609"/>
            <a:ext cx="7568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RECOMENDACIONES EMITIDAS POR ORGANISMOS INTERNACIONALES</a:t>
            </a:r>
            <a:endParaRPr lang="es-E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11790" y="6138333"/>
            <a:ext cx="7676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 fue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emitida ninguna recomendación por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parte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organismos internacionales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durante el periodo 2015-2017 a  esta Secretaria.</a:t>
            </a:r>
          </a:p>
        </p:txBody>
      </p:sp>
    </p:spTree>
    <p:extLst>
      <p:ext uri="{BB962C8B-B14F-4D97-AF65-F5344CB8AC3E}">
        <p14:creationId xmlns:p14="http://schemas.microsoft.com/office/powerpoint/2010/main" xmlns="" val="310117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3711066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2138289" y="6414868"/>
            <a:ext cx="7962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Nota. En esta dependencia solo fueron emitidas resoluciones en el periodo 2015-2017.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484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124</TotalTime>
  <Words>127</Words>
  <Application>Microsoft Office PowerPoint</Application>
  <PresentationFormat>Personalizado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LEY DE TRANSPRENCIA Y ACCESO A LA INFORMACION. ARTICULO 95   XIX.- SANCIONES ADMINISTRATIVAS.  XXXVIA.- RECOMENDACIONES EMITIDAS POR LA COMISION NACIONAL DE DERECHOS HUMANOS.  XXXVIB.- CASOS ESPECIALES EMITIDOS POR LA COMISION  NACIONAL DE DERECHOS HUMANOS U OTROS ORGANISMOS.  XXXVIC.- RECOMENDACIONES EMITIDAS POR ORGANISMOS INTERNACIONALES.  XXXVII.- LAUDOS Y RESOLUCIONES EMITIDOS.  Coordinación jurídica de la SSPVT de Juárez, N.L. Estadística periodo 2015-2017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HOUSE</dc:creator>
  <cp:lastModifiedBy>luis michel</cp:lastModifiedBy>
  <cp:revision>16</cp:revision>
  <dcterms:created xsi:type="dcterms:W3CDTF">2018-06-13T15:50:04Z</dcterms:created>
  <dcterms:modified xsi:type="dcterms:W3CDTF">2018-06-18T15:04:39Z</dcterms:modified>
</cp:coreProperties>
</file>